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4" r:id="rId4"/>
    <p:sldId id="265" r:id="rId5"/>
    <p:sldId id="288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9" r:id="rId17"/>
    <p:sldId id="282" r:id="rId18"/>
    <p:sldId id="283" r:id="rId19"/>
    <p:sldId id="285" r:id="rId20"/>
    <p:sldId id="286" r:id="rId21"/>
    <p:sldId id="287" r:id="rId22"/>
    <p:sldId id="28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718A-3A32-498C-82C9-3CB2ECCC61E9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8D5AF-410C-492A-8D03-6C87B0E03C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03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metodzie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z historii, teorii i praktyki pewnej metody kształcenia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które opisują stosowanie metody projektów w niemieckich szkołach: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„...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tydzień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projektów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czasie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którego w żadnej klasie nie ma normalnych lekcji,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całej szkole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stosuje się metodę projektów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jest w opinii uczniów szczególnym okresem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monotonnym życiu szkolnym, wielką atrakcją, na którą uczniowie nierzadko czekają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cały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rok”.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„Tydzień projektów” to oczy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wiście jedno z wielu możliwych rozwiązań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D5AF-410C-492A-8D03-6C87B0E03C7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0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gimnazjum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D5AF-410C-492A-8D03-6C87B0E03C7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58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konkretne</a:t>
            </a:r>
          </a:p>
          <a:p>
            <a:r>
              <a:rPr lang="pl-PL" dirty="0" smtClean="0"/>
              <a:t>jasno określone (np. zamiast: „Poznajemy historię demokracji”– „Jak opracować grę planszową na temat historii demokracji?”);</a:t>
            </a:r>
          </a:p>
          <a:p>
            <a:r>
              <a:rPr lang="pl-PL" dirty="0" smtClean="0"/>
              <a:t>sformułowane w formie efektu, a nie samego działania, które prowadzi do jego osiągnięcia (np. zamiast „Czytamy poezję romantyczną”–„Jak opublikować w </a:t>
            </a:r>
            <a:r>
              <a:rPr lang="pl-PL" dirty="0" err="1" smtClean="0"/>
              <a:t>internecie</a:t>
            </a:r>
            <a:r>
              <a:rPr lang="pl-PL" dirty="0" smtClean="0"/>
              <a:t> nasze ulubione wiersze romantyków?”;</a:t>
            </a:r>
          </a:p>
          <a:p>
            <a:r>
              <a:rPr lang="pl-PL" dirty="0" smtClean="0"/>
              <a:t>ambitne, ale możliwe do zrealizowania w określonym czasie.</a:t>
            </a:r>
          </a:p>
          <a:p>
            <a:r>
              <a:rPr lang="pl-PL" dirty="0" smtClean="0"/>
              <a:t>Cele edukacyjne formułowane przez nauczyciela, najczęściej powiązane z podstawą programową; Cele praktyczne wyznaczające kierunki działań poszczególnych zespołów projektowych. Uczniowie z pomocą nauczyciela przedstawiają je w kategoriach rezultatów;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D5AF-410C-492A-8D03-6C87B0E03C7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94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 przypadku rozpoczynania prac projektowych z grupą uczniów, którzy nigdy nie pracowali z wykorzystaniem tej metody, nauczyciel może przygotować instrukcję dla uczniów. Na ogół jednak zawiera ona następujące elementy: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D5AF-410C-492A-8D03-6C87B0E03C70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52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D5AF-410C-492A-8D03-6C87B0E03C70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09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0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6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60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45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98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40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9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85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33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119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61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707C-C523-40AF-8A1B-A4219DE353B8}" type="datetimeFigureOut">
              <a:rPr lang="pl-PL" smtClean="0"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7B68-0625-4418-8794-00B867EFCC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66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zorganizować projekt edukacyjny ?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wprowadzenie do metody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i="1" dirty="0" smtClean="0"/>
              <a:t>konferencja dla humanistów </a:t>
            </a:r>
            <a:r>
              <a:rPr lang="pl-PL" b="1" i="1" smtClean="0"/>
              <a:t>16.10.17r.</a:t>
            </a:r>
          </a:p>
          <a:p>
            <a:r>
              <a:rPr lang="pl-PL" b="1" i="1" smtClean="0"/>
              <a:t> </a:t>
            </a:r>
            <a:r>
              <a:rPr lang="pl-PL" b="1" i="1" dirty="0"/>
              <a:t>mgr Jolanta </a:t>
            </a:r>
            <a:r>
              <a:rPr lang="pl-PL" b="1" i="1" dirty="0" err="1"/>
              <a:t>Kusznirenko</a:t>
            </a:r>
            <a:endParaRPr lang="pl-PL" b="1" i="1" dirty="0"/>
          </a:p>
          <a:p>
            <a:endParaRPr lang="pl-PL" b="1" i="1" dirty="0" smtClean="0"/>
          </a:p>
          <a:p>
            <a:endParaRPr lang="pl-PL" dirty="0"/>
          </a:p>
        </p:txBody>
      </p:sp>
      <p:pic>
        <p:nvPicPr>
          <p:cNvPr id="1026" name="Obraz 0" descr="wzór nagłow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04248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3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Odejście od tradycyjnego oceniania: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-ocenianie przede wszystkim procesu pracy nad projektem, a w następnej kolejności efektu pracy;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-ocenianie jako część pracy nad projektem będące czynnikiem motywującym, szczególnie w zakresie samooceny uczniów oraz udzielania uczniom informacji zwrotnej na temat ich pracy;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-właściwe wypełnienie tego kryterium wymaga wypracowania w szkole prostych i jasnych reguł oceniania (np. kart oceny, obserwacji i samooceny czy karty oceny prezentacji, które ułatwią pracę nauczycielom i pozwolą na gromadzenie istotnych dla procesu oceniania informacji).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5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jako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realizacja konkretnego działania </a:t>
            </a:r>
          </a:p>
          <a:p>
            <a:pPr marL="0" indent="0">
              <a:buNone/>
            </a:pPr>
            <a:r>
              <a:rPr lang="pl-PL" dirty="0" smtClean="0"/>
              <a:t>                          lub/i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r</a:t>
            </a:r>
            <a:r>
              <a:rPr lang="pl-PL" dirty="0" smtClean="0"/>
              <a:t>ozwiązanie problemu.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840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przez rozwiązywanie problemu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Uczenie metodą projektu ze strategią PBL (ang. Problem </a:t>
            </a:r>
            <a:r>
              <a:rPr lang="pl-PL" dirty="0" err="1" smtClean="0"/>
              <a:t>Based</a:t>
            </a:r>
            <a:r>
              <a:rPr lang="pl-PL" dirty="0" smtClean="0"/>
              <a:t> Learning) otwiera pytanie poznawcze skierowane do uczniów wymagające od nich zgłębienia kluczowych dla danej dziedziny pojęć i zagadnień, a na koniec zaobserwowania ich w otaczającym świecie.</a:t>
            </a:r>
          </a:p>
          <a:p>
            <a:pPr marL="0" indent="0">
              <a:buNone/>
            </a:pPr>
            <a:r>
              <a:rPr lang="pl-PL" dirty="0" smtClean="0"/>
              <a:t> Sprawia to, że uczniowie „uczą się, jak się uczyć ” oraz współpracują w zespołach, poszukując rozwiązania problemów, z którymi stykają się w świecie pozaszkolnym. Problemy te mają zaciekawić uczniów i zaangażować ich w działalność poznawczą.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roli nauczyciela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Projekt  = zespół uczniów + nauczyciel</a:t>
            </a:r>
          </a:p>
          <a:p>
            <a:pPr marL="0" indent="0">
              <a:buNone/>
            </a:pPr>
            <a:r>
              <a:rPr lang="pl-PL" dirty="0" smtClean="0"/>
              <a:t>Kluczem do sukcesu w metodzie projektu jest przekonanie uczniów, żeby przejęli odpowiedzialność za wykonywanie zadań określonych w projekcie.</a:t>
            </a:r>
          </a:p>
          <a:p>
            <a:pPr marL="0" indent="0">
              <a:buNone/>
            </a:pPr>
            <a:r>
              <a:rPr lang="pl-PL" dirty="0" smtClean="0"/>
              <a:t>Nauczyciel nie powinien być jedynym ekspertem w danej dziedzinie i „podawaczem wiedzy”. Jego rola w znaczącym stopniu sprowadza się do stworzenia warunków do pracy uczniów, motywowania oraz towarzyszenia im w procesie kształcenia.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Dekalog nauczyciela: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smtClean="0"/>
              <a:t>wspieraj</a:t>
            </a:r>
            <a:r>
              <a:rPr lang="pl-PL" dirty="0" smtClean="0"/>
              <a:t>, a nie wyręczaj swoich uczniów, </a:t>
            </a:r>
          </a:p>
          <a:p>
            <a:r>
              <a:rPr lang="pl-PL" b="1" dirty="0" smtClean="0"/>
              <a:t>pozwól</a:t>
            </a:r>
            <a:r>
              <a:rPr lang="pl-PL" dirty="0" smtClean="0"/>
              <a:t> uczniom poczuć się „ właścicielami ” wykonywanego projektu, </a:t>
            </a:r>
          </a:p>
          <a:p>
            <a:r>
              <a:rPr lang="pl-PL" b="1" dirty="0" smtClean="0"/>
              <a:t>pobudzaj</a:t>
            </a:r>
            <a:r>
              <a:rPr lang="pl-PL" dirty="0" smtClean="0"/>
              <a:t> ich do </a:t>
            </a:r>
            <a:r>
              <a:rPr lang="pl-PL" b="1" dirty="0" smtClean="0"/>
              <a:t>rozwijania</a:t>
            </a:r>
            <a:r>
              <a:rPr lang="pl-PL" dirty="0" smtClean="0"/>
              <a:t> swoich </a:t>
            </a:r>
            <a:r>
              <a:rPr lang="pl-PL" b="1" dirty="0" smtClean="0"/>
              <a:t>zainteresowań</a:t>
            </a:r>
            <a:r>
              <a:rPr lang="pl-PL" dirty="0" smtClean="0"/>
              <a:t>,</a:t>
            </a:r>
          </a:p>
          <a:p>
            <a:r>
              <a:rPr lang="pl-PL" b="1" dirty="0" smtClean="0"/>
              <a:t>mobilizuj</a:t>
            </a:r>
            <a:r>
              <a:rPr lang="pl-PL" dirty="0" smtClean="0"/>
              <a:t> do twórczego rozwiązywania problemów,</a:t>
            </a:r>
          </a:p>
          <a:p>
            <a:r>
              <a:rPr lang="pl-PL" b="1" dirty="0" smtClean="0"/>
              <a:t>zachęcaj </a:t>
            </a:r>
            <a:r>
              <a:rPr lang="pl-PL" dirty="0" smtClean="0"/>
              <a:t>do korzystania z różnych źródeł informacji, </a:t>
            </a:r>
          </a:p>
          <a:p>
            <a:r>
              <a:rPr lang="pl-PL" b="1" dirty="0" smtClean="0"/>
              <a:t>stwarzaj</a:t>
            </a:r>
            <a:r>
              <a:rPr lang="pl-PL" dirty="0" smtClean="0"/>
              <a:t> możliwości do dyskusji i negocjowania proponowanych rozwiązań, </a:t>
            </a:r>
          </a:p>
          <a:p>
            <a:r>
              <a:rPr lang="pl-PL" b="1" dirty="0" smtClean="0"/>
              <a:t>zachęcaj</a:t>
            </a:r>
            <a:r>
              <a:rPr lang="pl-PL" dirty="0" smtClean="0"/>
              <a:t> do analizy popełnionych błędów i wyciągania z nich wniosków na przyszłość,</a:t>
            </a:r>
          </a:p>
          <a:p>
            <a:r>
              <a:rPr lang="pl-PL" b="1" dirty="0" smtClean="0"/>
              <a:t>pamiętaj</a:t>
            </a:r>
            <a:r>
              <a:rPr lang="pl-PL" dirty="0" smtClean="0"/>
              <a:t>, że efekt pracy uczniów nie musi być całkowicie zbieżny z twoim początkowym wyobrażeniem o nim, </a:t>
            </a:r>
          </a:p>
          <a:p>
            <a:r>
              <a:rPr lang="pl-PL" b="1" dirty="0" smtClean="0"/>
              <a:t>pomagaj</a:t>
            </a:r>
            <a:r>
              <a:rPr lang="pl-PL" dirty="0" smtClean="0"/>
              <a:t> uczniom rozwiązywać pojawiające się problemy i konflikty w grupie, </a:t>
            </a:r>
          </a:p>
          <a:p>
            <a:r>
              <a:rPr lang="pl-PL" b="1" dirty="0" smtClean="0"/>
              <a:t>współpracuj </a:t>
            </a:r>
            <a:r>
              <a:rPr lang="pl-PL" dirty="0" smtClean="0"/>
              <a:t>z innymi nauczycielami, gdyż każdy projekt, nawet przedmiotowy, ma pewien wymiar interdyscyplinarny.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1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Uczniowie w szczególności uczą się: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u="sng" dirty="0" smtClean="0"/>
              <a:t>podejmowania decyzji</a:t>
            </a:r>
            <a:r>
              <a:rPr lang="pl-PL" dirty="0" smtClean="0"/>
              <a:t>: sami wybierają lub  doprecyzowują  temat, problem do rozwiązania, sposób działania, źródła informacji itp., zgodnie ze swoimi zainteresowaniami i celami projektu; </a:t>
            </a:r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u="sng" dirty="0" smtClean="0"/>
              <a:t>poszukiwania: </a:t>
            </a:r>
            <a:r>
              <a:rPr lang="pl-PL" dirty="0" smtClean="0"/>
              <a:t>szukają sposobów zbadania i możliwości rozwiązania problemu; </a:t>
            </a:r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u="sng" dirty="0" smtClean="0"/>
              <a:t>przedsiębiorczości i elastyczności</a:t>
            </a:r>
            <a:r>
              <a:rPr lang="pl-PL" dirty="0" smtClean="0"/>
              <a:t>: wytrwale i w przemyślany sposób dążą do realizacji założonego planu pracy; gdy pojawiają się poważne przeszkody starają się je przezwyciężyć lub modyfikują swoje działanie w wyniku dyskusji w grupie i konsultacji z nauczycielem prowadzącym projekt.</a:t>
            </a:r>
          </a:p>
          <a:p>
            <a:pPr marL="0" indent="0">
              <a:buNone/>
            </a:pPr>
            <a:r>
              <a:rPr lang="pl-PL" dirty="0" smtClean="0"/>
              <a:t> •</a:t>
            </a:r>
            <a:r>
              <a:rPr lang="pl-PL" b="1" u="sng" dirty="0" smtClean="0"/>
              <a:t>prezentowania swojej pracy innym</a:t>
            </a:r>
            <a:r>
              <a:rPr lang="pl-PL" dirty="0" smtClean="0"/>
              <a:t>: przygotowują i przeprowadzają publiczną prezentację projektu. </a:t>
            </a:r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u="sng" dirty="0" smtClean="0"/>
              <a:t>oceniania pracy swojej i innych</a:t>
            </a:r>
            <a:r>
              <a:rPr lang="pl-PL" dirty="0" smtClean="0"/>
              <a:t>: oceniają swoje wysiłki i ich ostateczny efekt (z punktu widzenia „kryteriów sukcesu”, określonych wcześniej wspólnie z nauczycielem).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1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Etapy projektu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Projekt edukacyjny jest realizowany przez zespół uczniów pod opieką nauczyciela i obejmuje następujące działania: </a:t>
            </a:r>
          </a:p>
          <a:p>
            <a:pPr marL="0" indent="0">
              <a:buNone/>
            </a:pPr>
            <a:r>
              <a:rPr lang="pl-PL" dirty="0" smtClean="0"/>
              <a:t>1/ wybranie tematu projektu edukacyjnego;</a:t>
            </a:r>
          </a:p>
          <a:p>
            <a:pPr marL="0" indent="0">
              <a:buNone/>
            </a:pPr>
            <a:r>
              <a:rPr lang="pl-PL" dirty="0" smtClean="0"/>
              <a:t>2/ określenie celów projektu i zaplanowanie etapów jego realizacji;</a:t>
            </a:r>
          </a:p>
          <a:p>
            <a:pPr marL="0" indent="0">
              <a:buNone/>
            </a:pPr>
            <a:r>
              <a:rPr lang="pl-PL" dirty="0" smtClean="0"/>
              <a:t>3/ wykonanie zaplanowanych działań; </a:t>
            </a:r>
          </a:p>
          <a:p>
            <a:pPr marL="0" indent="0">
              <a:buNone/>
            </a:pPr>
            <a:r>
              <a:rPr lang="pl-PL" dirty="0" smtClean="0"/>
              <a:t>4/ publiczne przedstawienie rezultatów projektu.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1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Tworzenie zespołów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należy uczyć się współpracy z różnymi osobami, a nie tylko z tymi, z którymi „się lubimy ” i z którymi współpraca przebiega łatwo;</a:t>
            </a:r>
          </a:p>
          <a:p>
            <a:r>
              <a:rPr lang="pl-PL" dirty="0" smtClean="0"/>
              <a:t>nauczyciel znający uczniów może tworzyć zespoły, starając się łączyć osoby z różnymi umiejętnościami i stylami pracy;</a:t>
            </a:r>
          </a:p>
          <a:p>
            <a:r>
              <a:rPr lang="pl-PL" dirty="0" smtClean="0"/>
              <a:t>po przedstawieniu uczniom oferty projektów do realizacji, warto poprosić ich o samodzielne wybranie kilku lub nawet wszystkich problemów, którymi chcieliby się zająć. Ułatwi to realizację następnego kroku, czyli podziału uczniów na zespoły, który powinien przeprowadzić nauczyciel organizujący projekt; </a:t>
            </a:r>
          </a:p>
          <a:p>
            <a:r>
              <a:rPr lang="pl-PL" dirty="0" smtClean="0"/>
              <a:t>tworzenie zespołów przez nauczyciela zapobiegnie spontanicznemu dobieraniu się uczniów w bardzo silne zespoły przy pozostawieniu uczniów mniej pewnych siebie i mniej popularnych w jednym zespole.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34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dla uczniów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Na ogół jednak zawiera ona następujące elementy:</a:t>
            </a:r>
          </a:p>
          <a:p>
            <a:r>
              <a:rPr lang="pl-PL" dirty="0" smtClean="0"/>
              <a:t>temat projektu i jego cele; </a:t>
            </a:r>
          </a:p>
          <a:p>
            <a:r>
              <a:rPr lang="pl-PL" dirty="0" smtClean="0"/>
              <a:t>zadania jakie mają wykonać uczniowie;</a:t>
            </a:r>
          </a:p>
          <a:p>
            <a:r>
              <a:rPr lang="pl-PL" dirty="0" smtClean="0"/>
              <a:t> źródła, które powinni wykorzystać; </a:t>
            </a:r>
          </a:p>
          <a:p>
            <a:r>
              <a:rPr lang="pl-PL" dirty="0" smtClean="0"/>
              <a:t>termin prezentacji oraz ewentualnie terminy poprzedzających ją konsultacji z nauczycielem; </a:t>
            </a:r>
          </a:p>
          <a:p>
            <a:r>
              <a:rPr lang="pl-PL" dirty="0" smtClean="0"/>
              <a:t>możliwe sposoby prezentacji projektu i czas tej prezentacji; </a:t>
            </a:r>
          </a:p>
          <a:p>
            <a:r>
              <a:rPr lang="pl-PL" dirty="0" smtClean="0"/>
              <a:t>kryteria oceniania.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98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Wykonanie zaplanowanych działań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Ocenianie projektów :</a:t>
            </a:r>
          </a:p>
          <a:p>
            <a:r>
              <a:rPr lang="pl-PL" dirty="0" smtClean="0"/>
              <a:t>samodzielność, </a:t>
            </a:r>
          </a:p>
          <a:p>
            <a:r>
              <a:rPr lang="pl-PL" dirty="0" smtClean="0"/>
              <a:t>współpraca w zespole, </a:t>
            </a:r>
          </a:p>
          <a:p>
            <a:r>
              <a:rPr lang="pl-PL" dirty="0"/>
              <a:t>a</a:t>
            </a:r>
            <a:r>
              <a:rPr lang="pl-PL" dirty="0" smtClean="0"/>
              <a:t>dekwatność treści projektu do sformułowanego tematu i ustalonych celów, </a:t>
            </a:r>
          </a:p>
          <a:p>
            <a:r>
              <a:rPr lang="pl-PL" dirty="0" smtClean="0"/>
              <a:t>oryginalność, </a:t>
            </a:r>
          </a:p>
          <a:p>
            <a:r>
              <a:rPr lang="pl-PL" dirty="0" smtClean="0"/>
              <a:t>innowacyjność, </a:t>
            </a:r>
          </a:p>
          <a:p>
            <a:r>
              <a:rPr lang="pl-PL" dirty="0" smtClean="0"/>
              <a:t>przeprowadzone badania i trafne dowody tych badań, </a:t>
            </a:r>
          </a:p>
          <a:p>
            <a:r>
              <a:rPr lang="pl-PL" dirty="0" smtClean="0"/>
              <a:t>właściwa struktura karty projektu i jego zawartość merytoryczna, </a:t>
            </a:r>
          </a:p>
          <a:p>
            <a:r>
              <a:rPr lang="pl-PL" dirty="0" smtClean="0"/>
              <a:t>sposób prezentacji i inne.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W procesie ustalania kryteriów oceniania powinni brać udział również uczniowie, gdyż wzmacnia to ich poczucie odpowiedzialności .</a:t>
            </a:r>
          </a:p>
          <a:p>
            <a:pPr marL="0" indent="0">
              <a:buNone/>
            </a:pPr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0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projektu to …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zespołowe, planowe działanie uczniów, mające na celu rozwiązanie konkretnego problemu, z zastosowaniem różnorodnych metod.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25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Publiczna prezentacja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Projekt może się kończyć „ produktem”, czyli materialnym „efektem”, który będzie mógł być łatwo wykorzystywany w czasie końcowego pokazu. </a:t>
            </a:r>
          </a:p>
          <a:p>
            <a:pPr marL="0" indent="0">
              <a:buNone/>
            </a:pPr>
            <a:r>
              <a:rPr lang="pl-PL" dirty="0" smtClean="0"/>
              <a:t>Możliwości jest wiele: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album ilustrowany zdjęciami, wykresami, szkicami, mapkami, relacjami pisemnymi; plakat lub  inna forma plastyczna;  książka, broszura, ulotka, gazetka; prezentacja komputerowa; prezentacja multimedialna, strona internetowa; model zjawiska, makieta z opisem; film, nagranie dźwiękowe; piknik naukowy i/lub obywatelski; relacja z debaty lub publiczna dyskusja; szkolna lub międzyszkolna wystawa, festiwal,  wspólny raport z przeprowadzonego badania; relacja z konferencji naukowej z prezentacjami i warsztatami prowadzonymi przez uczniów; przedstawienie teatralne, inscenizacja; edukacyjna gra plenerowa (uliczna lub szkolna).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4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czym warto pamiętać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•projekt może być sposobem na osiąganie celów zawartych w podstawie programowej; </a:t>
            </a:r>
          </a:p>
          <a:p>
            <a:pPr marL="0" indent="0">
              <a:buNone/>
            </a:pPr>
            <a:r>
              <a:rPr lang="pl-PL" dirty="0" smtClean="0"/>
              <a:t>•tematyka projektów powinna być zaczerpnięta z otaczającej rzeczywistości ucznia;</a:t>
            </a:r>
          </a:p>
          <a:p>
            <a:pPr marL="0" indent="0">
              <a:buNone/>
            </a:pPr>
            <a:r>
              <a:rPr lang="pl-PL" dirty="0" smtClean="0"/>
              <a:t> •stawiajmy na samodzielność uczniów w formułowaniu lub doprecyzowaniu tematyki projektu; </a:t>
            </a:r>
          </a:p>
          <a:p>
            <a:pPr marL="0" indent="0">
              <a:buNone/>
            </a:pPr>
            <a:r>
              <a:rPr lang="pl-PL" dirty="0" smtClean="0"/>
              <a:t>•projektujmy realnie –ustalajmy możliwe do realizacji kryteria sukcesu; •uczmy się krok po kroku -zaczynajmy od małego projektu, przechodźmy do dużego w miarę możliwości; </a:t>
            </a:r>
          </a:p>
          <a:p>
            <a:pPr marL="0" indent="0">
              <a:buNone/>
            </a:pPr>
            <a:r>
              <a:rPr lang="pl-PL" dirty="0" smtClean="0"/>
              <a:t>•projekt powinien być dla każdego ucznia –każdy uczeń może wykonać zadanie w zespole projektowym; </a:t>
            </a:r>
          </a:p>
          <a:p>
            <a:pPr marL="0" indent="0">
              <a:buNone/>
            </a:pPr>
            <a:r>
              <a:rPr lang="pl-PL" dirty="0" smtClean="0"/>
              <a:t>•zmieniajmy rolę nauczyciela ; </a:t>
            </a:r>
          </a:p>
          <a:p>
            <a:pPr marL="0" indent="0">
              <a:buNone/>
            </a:pPr>
            <a:r>
              <a:rPr lang="pl-PL" dirty="0" smtClean="0"/>
              <a:t>•proces tworzenia projektu jest tak samo ważny jak efekt końcowy (a może ważniejszy) ;</a:t>
            </a:r>
          </a:p>
          <a:p>
            <a:pPr marL="0" indent="0">
              <a:buNone/>
            </a:pPr>
            <a:r>
              <a:rPr lang="pl-PL" dirty="0" smtClean="0"/>
              <a:t>•zadbajmy o publiczną prezentację–uczniowie powinni uczyć się jak w sposób atrakcyjny pokazywać efekty </a:t>
            </a:r>
            <a:r>
              <a:rPr lang="pl-PL" smtClean="0"/>
              <a:t>swojej pracy.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9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85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projektu w podstawie  programowej kształcenia ogólnego od września 2017 r.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 „Duże znaczenie dla rozwoju młodego człowieka ma (…) udział w projektach(…) oraz organizacja i zarządzanie projektami.</a:t>
            </a:r>
          </a:p>
          <a:p>
            <a:pPr marL="0" indent="0">
              <a:buNone/>
            </a:pPr>
            <a:r>
              <a:rPr lang="pl-PL" dirty="0" smtClean="0"/>
              <a:t>Projekty mogą być wykonywane indywidualnie i zespołowo.</a:t>
            </a:r>
          </a:p>
          <a:p>
            <a:pPr marL="0" indent="0">
              <a:buNone/>
            </a:pPr>
            <a:r>
              <a:rPr lang="pl-PL" dirty="0" smtClean="0"/>
              <a:t>Uczniowie (…) powinni mieć zapewnioną pomoc nauczyciela-opiekuna.</a:t>
            </a:r>
          </a:p>
          <a:p>
            <a:pPr marL="0" indent="0">
              <a:buNone/>
            </a:pPr>
            <a:r>
              <a:rPr lang="pl-PL" dirty="0" smtClean="0"/>
              <a:t>Nauczyciele mogą indywidualizować techniki pracy , różnicując wymagania.”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3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Preambuła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Projekt „może być realizowany ,np. przez tydzień, miesiąc ,semestr lub cały rok”;</a:t>
            </a:r>
          </a:p>
          <a:p>
            <a:endParaRPr lang="pl-PL" dirty="0" smtClean="0"/>
          </a:p>
          <a:p>
            <a:r>
              <a:rPr lang="pl-PL" dirty="0" smtClean="0"/>
              <a:t>Zajęcia mogą być realizowane  metodą projektu zamiast podziału na lekcje;</a:t>
            </a:r>
          </a:p>
          <a:p>
            <a:endParaRPr lang="pl-PL" dirty="0" smtClean="0"/>
          </a:p>
          <a:p>
            <a:r>
              <a:rPr lang="pl-PL" dirty="0" smtClean="0"/>
              <a:t>Przy realizacji projektu wskazane jest  wykorzystywanie technologii informacyjno-komunikacyjnych.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9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Projekt 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Co cechuje projekt ?</a:t>
            </a:r>
          </a:p>
          <a:p>
            <a:r>
              <a:rPr lang="pl-PL" sz="4400" dirty="0" smtClean="0"/>
              <a:t>Kiedy mamy do czynienia </a:t>
            </a:r>
          </a:p>
          <a:p>
            <a:r>
              <a:rPr lang="pl-PL" sz="4400" dirty="0" smtClean="0"/>
              <a:t>z projektem?</a:t>
            </a:r>
          </a:p>
          <a:p>
            <a:r>
              <a:rPr lang="pl-PL" sz="4400" dirty="0" smtClean="0"/>
              <a:t>Jak poznać ,że działanie dydaktyczne realizowane przez uczniów jest projektem?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49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Współczesny projekt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 jednej definicji!</a:t>
            </a:r>
          </a:p>
          <a:p>
            <a:pPr marL="0" indent="0">
              <a:buNone/>
            </a:pPr>
            <a:r>
              <a:rPr lang="pl-PL" dirty="0" smtClean="0"/>
              <a:t>M.S. Szymański wskazuje pewne cechy metody projektu, które odróżniają  ją od innych, często pokrewnych i bardzo zbliżonych metod.                 </a:t>
            </a:r>
          </a:p>
          <a:p>
            <a:pPr marL="0" indent="0">
              <a:buNone/>
            </a:pPr>
            <a:r>
              <a:rPr lang="pl-PL" dirty="0" smtClean="0"/>
              <a:t>Są to: </a:t>
            </a:r>
          </a:p>
          <a:p>
            <a:r>
              <a:rPr lang="pl-PL" dirty="0" err="1" smtClean="0"/>
              <a:t>progresywistyczna</a:t>
            </a:r>
            <a:r>
              <a:rPr lang="pl-PL" dirty="0" smtClean="0"/>
              <a:t> rola nauczyciela, </a:t>
            </a:r>
          </a:p>
          <a:p>
            <a:r>
              <a:rPr lang="pl-PL" dirty="0" smtClean="0"/>
              <a:t>podmiotowość uczącego się,</a:t>
            </a:r>
          </a:p>
          <a:p>
            <a:r>
              <a:rPr lang="pl-PL" dirty="0" smtClean="0"/>
              <a:t> całościowość, </a:t>
            </a:r>
          </a:p>
          <a:p>
            <a:r>
              <a:rPr lang="pl-PL" dirty="0" smtClean="0"/>
              <a:t>odejście od tradycyjnego oceniania.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36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Progresywistyczna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rola nauczyciela: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zmiana roli nauczyciela poprzez pozostawienie dużej samodzielności uczniom;</a:t>
            </a:r>
          </a:p>
          <a:p>
            <a:pPr>
              <a:buFontTx/>
              <a:buChar char="-"/>
            </a:pPr>
            <a:r>
              <a:rPr lang="pl-PL" dirty="0" smtClean="0"/>
              <a:t>dostosowanie samodzielności do możliwości uczniów, wsparcie zwłaszcza w początkowej fazie realizacji projektu </a:t>
            </a:r>
            <a:r>
              <a:rPr lang="pl-PL" dirty="0"/>
              <a:t>;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zachęcanie uczniów do samodzielności i powstrzymywanie się od podawania gotowych  rozwiązań.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1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Podmiotowość uczącego się: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-potraktowanie pracy nad projektem jako możliwość rozwoju osobowości ucznia; 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dirty="0" smtClean="0"/>
              <a:t>uwzględnianie indywidualnych zainteresowań    i zdolności ucznia; </a:t>
            </a:r>
          </a:p>
          <a:p>
            <a:pPr marL="0" indent="0">
              <a:buNone/>
            </a:pPr>
            <a:r>
              <a:rPr lang="pl-PL" dirty="0" smtClean="0"/>
              <a:t>-wsparcie, gdy grupie jest potrzebna refleksja nad pracą lub pomoc w rozwiązaniu pojawiających się konfliktów czy problemów.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Całościowość: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-umiejscowienie projektu w kontekście pozaszkolnym, lokalnym lub globalnym;</a:t>
            </a:r>
          </a:p>
          <a:p>
            <a:pPr marL="0" indent="0">
              <a:buNone/>
            </a:pPr>
            <a:r>
              <a:rPr lang="pl-PL" dirty="0" smtClean="0"/>
              <a:t> -wykorzystanie możliwości szerszego, niż podczas tradycyjnej lekcji, spojrzenia na postawiony problem;</a:t>
            </a:r>
          </a:p>
          <a:p>
            <a:pPr marL="0" indent="0">
              <a:buNone/>
            </a:pPr>
            <a:r>
              <a:rPr lang="pl-PL" dirty="0" smtClean="0"/>
              <a:t> -dostrzeganie związków pomiędzy  tym, czego uczą się   w szkole a otaczającą ich rzeczywistością ;</a:t>
            </a:r>
          </a:p>
          <a:p>
            <a:pPr marL="0" indent="0">
              <a:buNone/>
            </a:pPr>
            <a:r>
              <a:rPr lang="pl-PL" dirty="0" smtClean="0"/>
              <a:t>-łączenie teorii z praktyką (np. przygotowanie i przeprowadzenie doświadczenia, wykonanie makiety urządzenia</a:t>
            </a:r>
            <a:r>
              <a:rPr lang="pl-PL" dirty="0"/>
              <a:t>;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2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1603</Words>
  <Application>Microsoft Office PowerPoint</Application>
  <PresentationFormat>Pokaz na ekranie (4:3)</PresentationFormat>
  <Paragraphs>164</Paragraphs>
  <Slides>22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Jak zorganizować projekt edukacyjny ? wprowadzenie do metody</vt:lpstr>
      <vt:lpstr>Metoda projektu to …</vt:lpstr>
      <vt:lpstr>Metoda projektu w podstawie  programowej kształcenia ogólnego od września 2017 r.</vt:lpstr>
      <vt:lpstr>Preambuła</vt:lpstr>
      <vt:lpstr>Projekt ?</vt:lpstr>
      <vt:lpstr>Współczesny projekt</vt:lpstr>
      <vt:lpstr>Progresywistyczna rola nauczyciela:</vt:lpstr>
      <vt:lpstr>Podmiotowość uczącego się:</vt:lpstr>
      <vt:lpstr>Całościowość:</vt:lpstr>
      <vt:lpstr>Odejście od tradycyjnego oceniania:</vt:lpstr>
      <vt:lpstr>Projekt jako </vt:lpstr>
      <vt:lpstr>Projekt przez rozwiązywanie problemu </vt:lpstr>
      <vt:lpstr>Zmiana roli nauczyciela</vt:lpstr>
      <vt:lpstr>Dekalog nauczyciela: </vt:lpstr>
      <vt:lpstr>Uczniowie w szczególności uczą się: </vt:lpstr>
      <vt:lpstr>Etapy projektu</vt:lpstr>
      <vt:lpstr>Tworzenie zespołów </vt:lpstr>
      <vt:lpstr>Instrukcja dla uczniów</vt:lpstr>
      <vt:lpstr>Wykonanie zaplanowanych działań</vt:lpstr>
      <vt:lpstr>Publiczna prezentacja</vt:lpstr>
      <vt:lpstr>O czym warto pamiętać</vt:lpstr>
      <vt:lpstr>Dziękuję.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jako metoda e\</dc:title>
  <dc:creator>Dell</dc:creator>
  <cp:lastModifiedBy>KP</cp:lastModifiedBy>
  <cp:revision>48</cp:revision>
  <dcterms:created xsi:type="dcterms:W3CDTF">2017-10-01T14:04:19Z</dcterms:created>
  <dcterms:modified xsi:type="dcterms:W3CDTF">2017-10-15T13:45:02Z</dcterms:modified>
</cp:coreProperties>
</file>