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59" r:id="rId8"/>
    <p:sldId id="260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323E1A"/>
    <a:srgbClr val="3B03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FCF15-EF90-4920-88CC-F72574308554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B2D9B-3DAF-4B9C-89C7-1A85F0D4A7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BB473-49AE-43B8-A288-2FC7E13CAAA8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84CCD-8D1F-4E4D-8CC6-9C5BB36A507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895D-CC03-4C6B-873E-BAA7BB949D5F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2190-86AB-448B-B07B-4F95592A72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A93AF-BB6A-46CF-B21F-846374BD393A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BCB12-F7EF-46F6-B70A-F931B459F5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EA6C3-DFC3-4ABC-9087-83A919DD7825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25384-29E3-4E05-AEF5-ED163AB8B0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EA78-EE6F-48AC-8E34-BA295D4A76C2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ECFC-4212-4ADC-B5D5-96537A13F73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46739-E7A1-4E66-AB53-A2FE9112B86E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74314-735A-47A6-9133-7F99B078AE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5ADA6-0541-44F2-83AA-2AE144EC8FB9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0D564-DD1B-4A04-944F-D14D17D3A42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42338-50D7-48D5-A424-8C5CEB138B64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585FC-44D1-4033-8481-BC6DEB92545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87BE9-5739-44AA-998C-6994C083E156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06A1E-0566-45C5-917B-CDF85F74050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02A10-F739-4F75-B699-54C69384D7BB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66FF-1DA3-4E31-87FF-C22E4196114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1E1FD0-9AC8-45B2-91B2-E4601C902E77}" type="datetimeFigureOut">
              <a:rPr lang="pl-PL"/>
              <a:pPr>
                <a:defRPr/>
              </a:pPr>
              <a:t>2017-11-29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5C8743-112C-48E9-A6B6-5A55A06561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sztki.asp.lodz.pl/" TargetMode="External"/><Relationship Id="rId13" Type="http://schemas.openxmlformats.org/officeDocument/2006/relationships/hyperlink" Target="http://www.transformacje.asp.lodz.pl/" TargetMode="External"/><Relationship Id="rId3" Type="http://schemas.openxmlformats.org/officeDocument/2006/relationships/hyperlink" Target="http://www.mops.asp.lodz.pl/" TargetMode="External"/><Relationship Id="rId7" Type="http://schemas.openxmlformats.org/officeDocument/2006/relationships/hyperlink" Target="http://www.projekt.podloga.asp.lodz.pl/" TargetMode="External"/><Relationship Id="rId12" Type="http://schemas.openxmlformats.org/officeDocument/2006/relationships/hyperlink" Target="http://www.monalisa.asp.lodz.pl/" TargetMode="External"/><Relationship Id="rId17" Type="http://schemas.openxmlformats.org/officeDocument/2006/relationships/hyperlink" Target="http://www.drewno.asp.lodz.pl/" TargetMode="External"/><Relationship Id="rId2" Type="http://schemas.openxmlformats.org/officeDocument/2006/relationships/hyperlink" Target="http://www.liscie.asp.lodz.pl/" TargetMode="External"/><Relationship Id="rId16" Type="http://schemas.openxmlformats.org/officeDocument/2006/relationships/hyperlink" Target="http://www.czlowiekkomputerowy.asp.lodz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rojekt.portret.asp.lodz.pl/" TargetMode="External"/><Relationship Id="rId11" Type="http://schemas.openxmlformats.org/officeDocument/2006/relationships/hyperlink" Target="http://www.plasticfantastic.asp.lodz.pl/" TargetMode="External"/><Relationship Id="rId5" Type="http://schemas.openxmlformats.org/officeDocument/2006/relationships/hyperlink" Target="http://www.projektdrabina.ahe.lodz.pl/" TargetMode="External"/><Relationship Id="rId15" Type="http://schemas.openxmlformats.org/officeDocument/2006/relationships/hyperlink" Target="http://www.mandala-talerz.asp.lodz.pl/" TargetMode="External"/><Relationship Id="rId10" Type="http://schemas.openxmlformats.org/officeDocument/2006/relationships/hyperlink" Target="http://www.warzywaiowoce.asp.lodz.pl/" TargetMode="External"/><Relationship Id="rId4" Type="http://schemas.openxmlformats.org/officeDocument/2006/relationships/hyperlink" Target="http://www.landart.asp.lodz.pl/" TargetMode="External"/><Relationship Id="rId9" Type="http://schemas.openxmlformats.org/officeDocument/2006/relationships/hyperlink" Target="http://www.tkaniny.asp.lodz.pl/" TargetMode="External"/><Relationship Id="rId14" Type="http://schemas.openxmlformats.org/officeDocument/2006/relationships/hyperlink" Target="http://www.redesign-krzesla.asp.lodz.pl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650" y="2852738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6000" dirty="0" smtClean="0">
                <a:solidFill>
                  <a:srgbClr val="660033"/>
                </a:solidFill>
                <a:latin typeface="Aharoni" pitchFamily="2" charset="-79"/>
                <a:cs typeface="Aharoni" pitchFamily="2" charset="-79"/>
              </a:rPr>
              <a:t>EDU-ART  MIX </a:t>
            </a:r>
            <a:br>
              <a:rPr lang="pl-PL" sz="6000" dirty="0" smtClean="0">
                <a:solidFill>
                  <a:srgbClr val="660033"/>
                </a:solidFill>
                <a:latin typeface="Aharoni" pitchFamily="2" charset="-79"/>
                <a:cs typeface="Aharoni" pitchFamily="2" charset="-79"/>
              </a:rPr>
            </a:br>
            <a:r>
              <a:rPr lang="pl-PL" sz="6000" dirty="0" smtClean="0">
                <a:solidFill>
                  <a:srgbClr val="660033"/>
                </a:solidFill>
                <a:latin typeface="Aharoni" pitchFamily="2" charset="-79"/>
                <a:cs typeface="Aharoni" pitchFamily="2" charset="-79"/>
              </a:rPr>
              <a:t>czyli </a:t>
            </a:r>
            <a:br>
              <a:rPr lang="pl-PL" sz="6000" dirty="0" smtClean="0">
                <a:solidFill>
                  <a:srgbClr val="660033"/>
                </a:solidFill>
                <a:latin typeface="Aharoni" pitchFamily="2" charset="-79"/>
                <a:cs typeface="Aharoni" pitchFamily="2" charset="-79"/>
              </a:rPr>
            </a:br>
            <a:r>
              <a:rPr lang="pl-PL" sz="6000" dirty="0" smtClean="0">
                <a:solidFill>
                  <a:srgbClr val="660033"/>
                </a:solidFill>
                <a:latin typeface="Aharoni" pitchFamily="2" charset="-79"/>
                <a:cs typeface="Aharoni" pitchFamily="2" charset="-79"/>
              </a:rPr>
              <a:t>edukacyjne projekty artystyczne</a:t>
            </a: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sz="6000" dirty="0" smtClean="0"/>
              <a:t/>
            </a:r>
            <a:br>
              <a:rPr lang="pl-PL" sz="6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011863" y="5105400"/>
            <a:ext cx="295275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1400" dirty="0" smtClean="0"/>
              <a:t>Anita Przybyszewska – Pietrasiak</a:t>
            </a:r>
            <a:br>
              <a:rPr lang="pl-PL" sz="1400" dirty="0" smtClean="0"/>
            </a:br>
            <a:r>
              <a:rPr lang="pl-PL" sz="1400" dirty="0" smtClean="0"/>
              <a:t>nauczyciel plastyki w Szkole Podstawowej 28 w Toruniu</a:t>
            </a:r>
            <a:br>
              <a:rPr lang="pl-PL" sz="1400" dirty="0" smtClean="0"/>
            </a:br>
            <a:r>
              <a:rPr lang="pl-PL" sz="1400" dirty="0" smtClean="0"/>
              <a:t>Doradca metodyczny plastyki i muzyki CKU TODM i DN</a:t>
            </a:r>
          </a:p>
        </p:txBody>
      </p:sp>
      <p:sp>
        <p:nvSpPr>
          <p:cNvPr id="4" name="Elipsa 3"/>
          <p:cNvSpPr/>
          <p:nvPr/>
        </p:nvSpPr>
        <p:spPr>
          <a:xfrm>
            <a:off x="5749925" y="5326063"/>
            <a:ext cx="457200" cy="457200"/>
          </a:xfrm>
          <a:prstGeom prst="ellipse">
            <a:avLst/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950"/>
          </a:xfrm>
        </p:spPr>
        <p:txBody>
          <a:bodyPr/>
          <a:lstStyle/>
          <a:p>
            <a:pPr eaLnBrk="1" hangingPunct="1"/>
            <a:r>
              <a:rPr lang="pl-PL" b="1" smtClean="0">
                <a:solidFill>
                  <a:srgbClr val="C00000"/>
                </a:solidFill>
              </a:rPr>
              <a:t>Projekt to metoda nauczania</a:t>
            </a:r>
            <a:br>
              <a:rPr lang="pl-PL" b="1" smtClean="0">
                <a:solidFill>
                  <a:srgbClr val="C00000"/>
                </a:solidFill>
              </a:rPr>
            </a:br>
            <a:r>
              <a:rPr lang="pl-PL" b="1" smtClean="0">
                <a:solidFill>
                  <a:srgbClr val="C00000"/>
                </a:solidFill>
              </a:rPr>
              <a:t>a nie cel!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/>
            </a:r>
            <a:br>
              <a:rPr lang="pl-PL" smtClean="0"/>
            </a:br>
            <a:r>
              <a:rPr lang="pl-PL" b="1" smtClean="0"/>
              <a:t>Projekt może być metodą                    na osiąganie celów zawartych</a:t>
            </a:r>
            <a:br>
              <a:rPr lang="pl-PL" b="1" smtClean="0"/>
            </a:br>
            <a:r>
              <a:rPr lang="pl-PL" b="1" smtClean="0"/>
              <a:t>w podstawie programowej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88" y="2133600"/>
            <a:ext cx="8964612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2200" b="1" dirty="0" smtClean="0">
                <a:solidFill>
                  <a:srgbClr val="C00000"/>
                </a:solidFill>
              </a:rPr>
              <a:t>•tematyka projektów powinna być zaczerpnięta z otaczającej rzeczywistości  ucznia;</a:t>
            </a:r>
            <a:br>
              <a:rPr lang="pl-PL" sz="2200" b="1" dirty="0" smtClean="0">
                <a:solidFill>
                  <a:srgbClr val="C00000"/>
                </a:solidFill>
              </a:rPr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</a:rPr>
              <a:t>• stawiajmy na samodzielność uczniów w formułowaniu lub doprecyzowaniu tematyki projektu;</a:t>
            </a:r>
            <a:br>
              <a:rPr lang="pl-PL" sz="22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rgbClr val="3B0328"/>
                </a:solidFill>
              </a:rPr>
              <a:t>• projektujmy realnie – ustalajmy możliwe do realizacji kryteria sukcesu;</a:t>
            </a:r>
            <a:br>
              <a:rPr lang="pl-PL" sz="2200" b="1" dirty="0" smtClean="0">
                <a:solidFill>
                  <a:srgbClr val="3B0328"/>
                </a:solidFill>
              </a:rPr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rgbClr val="002060"/>
                </a:solidFill>
              </a:rPr>
              <a:t>• uczmy się krok po kroku - zaczynajmy od małego projektu, przechodźmy do dużego w miarę możliwości;</a:t>
            </a:r>
            <a:br>
              <a:rPr lang="pl-PL" sz="2200" b="1" dirty="0" smtClean="0">
                <a:solidFill>
                  <a:srgbClr val="002060"/>
                </a:solidFill>
              </a:rPr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</a:rPr>
              <a:t>• projekt powinien być dla każdego ucznia – każdy uczeń może wykonać  zadanie w zespole projektowym;</a:t>
            </a:r>
            <a:br>
              <a:rPr lang="pl-PL" sz="2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200" b="1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l-PL" sz="22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pl-PL" sz="2200" b="1" dirty="0" smtClean="0">
                <a:solidFill>
                  <a:srgbClr val="002060"/>
                </a:solidFill>
              </a:rPr>
              <a:t>• proces tworzenia projektu jest tak samo ważny jak efekt końcowy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rgbClr val="C00000"/>
                </a:solidFill>
              </a:rPr>
              <a:t>• zadbajmy o publiczną prezentacje – uczniowie powinni uczyć się jak</a:t>
            </a:r>
            <a:br>
              <a:rPr lang="pl-PL" sz="2200" b="1" dirty="0" smtClean="0">
                <a:solidFill>
                  <a:srgbClr val="C00000"/>
                </a:solidFill>
              </a:rPr>
            </a:br>
            <a:r>
              <a:rPr lang="pl-PL" sz="2200" b="1" dirty="0" smtClean="0">
                <a:solidFill>
                  <a:srgbClr val="C00000"/>
                </a:solidFill>
              </a:rPr>
              <a:t>prezentować w interesujący sposób efekty swojej pracy</a:t>
            </a:r>
            <a:br>
              <a:rPr lang="pl-PL" sz="2200" b="1" dirty="0" smtClean="0">
                <a:solidFill>
                  <a:srgbClr val="C00000"/>
                </a:solidFill>
              </a:rPr>
            </a:b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rgbClr val="323E1A"/>
                </a:solidFill>
              </a:rPr>
              <a:t>•nie wykluczajmy nikogo z projektu, dlatego, że czegoś nie wie lub nie potrafi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chemeClr val="accent6">
                    <a:lumMod val="50000"/>
                  </a:schemeClr>
                </a:solidFill>
              </a:rPr>
              <a:t>•nie dzielmy uczniów na lepszych lub gorszych</a:t>
            </a:r>
            <a:r>
              <a:rPr lang="pl-PL" sz="2200" b="1" dirty="0" smtClean="0"/>
              <a:t/>
            </a:r>
            <a:br>
              <a:rPr lang="pl-PL" sz="2200" b="1" dirty="0" smtClean="0"/>
            </a:br>
            <a:r>
              <a:rPr lang="pl-PL" sz="2200" b="1" dirty="0" smtClean="0">
                <a:solidFill>
                  <a:srgbClr val="002060"/>
                </a:solidFill>
              </a:rPr>
              <a:t>•każdy z nas ma prawo do popełniania błędów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98475"/>
            <a:ext cx="1819275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3" name="Prostokąt 3"/>
          <p:cNvSpPr>
            <a:spLocks noChangeArrowheads="1"/>
          </p:cNvSpPr>
          <p:nvPr/>
        </p:nvSpPr>
        <p:spPr bwMode="auto">
          <a:xfrm>
            <a:off x="2555875" y="260350"/>
            <a:ext cx="64087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b="1"/>
              <a:t>Wiesław Karolak</a:t>
            </a:r>
          </a:p>
          <a:p>
            <a:r>
              <a:rPr lang="pl-PL" b="1" i="1"/>
              <a:t>Projekt edukacyjny. Projekt artystyczny.</a:t>
            </a:r>
          </a:p>
          <a:p>
            <a:r>
              <a:rPr lang="pl-PL"/>
              <a:t>Książka składa się z dwóch części; rozważań teoretycznych nad pracą metodą projektów oraz opisów realizacji wybranych projektów powstałych na przestrzeni ostatnich lat. Opisy zostały podzielone na grupy. Pierwsza grupa to projekty zrealizowane z dziećmi w wieku szkolnym . Druga grupa to projekty realizowane z młodzieżą licealną i studiującą. Trzecia grupa to projekty powstałe w trakcje spotkań z dorosłymi: z nauczycielami, artystami, animatorami, multiplikatorami w ramach Międzynarodowych Letnich Akademii Sztuki "Otwarte OKNO HISTORII" w Jeleniej Górze oraz METAMORFOZA w Łodzi.</a:t>
            </a: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400425"/>
            <a:ext cx="2087562" cy="308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25" name="pole tekstowe 4"/>
          <p:cNvSpPr txBox="1">
            <a:spLocks noChangeArrowheads="1"/>
          </p:cNvSpPr>
          <p:nvPr/>
        </p:nvSpPr>
        <p:spPr bwMode="auto">
          <a:xfrm>
            <a:off x="2555875" y="5842000"/>
            <a:ext cx="4230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l-PL" b="1"/>
              <a:t>Wiesław Karolak</a:t>
            </a:r>
          </a:p>
          <a:p>
            <a:r>
              <a:rPr lang="pl-PL" b="1" i="1"/>
              <a:t>Warsztaty twórcze - warsztaty artystyczne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75" y="22225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pl-PL" sz="2000" dirty="0" smtClean="0"/>
              <a:t>Projekt artystyczno-edukacyjny „Drabina” http://www.projektdrabina.ahe.lodz.pl/prace.html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/>
              <a:t>Opis projektu</a:t>
            </a:r>
          </a:p>
          <a:p>
            <a:pPr eaLnBrk="1" hangingPunct="1">
              <a:defRPr/>
            </a:pPr>
            <a:endParaRPr lang="pl-PL" sz="1400" dirty="0" smtClean="0"/>
          </a:p>
          <a:p>
            <a:pPr eaLnBrk="1" hangingPunct="1">
              <a:defRPr/>
            </a:pPr>
            <a:r>
              <a:rPr lang="pl-PL" sz="1400" dirty="0" smtClean="0"/>
              <a:t>Drabina do... </a:t>
            </a:r>
          </a:p>
          <a:p>
            <a:pPr eaLnBrk="1" hangingPunct="1">
              <a:defRPr/>
            </a:pPr>
            <a:r>
              <a:rPr lang="pl-PL" sz="1400" dirty="0" smtClean="0"/>
              <a:t>Drabina do nieba?</a:t>
            </a:r>
          </a:p>
          <a:p>
            <a:pPr eaLnBrk="1" hangingPunct="1">
              <a:defRPr/>
            </a:pPr>
            <a:r>
              <a:rPr lang="pl-PL" sz="1400" dirty="0" smtClean="0"/>
              <a:t>Drabina do piekieł?</a:t>
            </a:r>
          </a:p>
          <a:p>
            <a:pPr eaLnBrk="1" hangingPunct="1">
              <a:defRPr/>
            </a:pPr>
            <a:r>
              <a:rPr lang="pl-PL" sz="1400" dirty="0" smtClean="0"/>
              <a:t>Drabina do </a:t>
            </a:r>
            <a:r>
              <a:rPr lang="pl-PL" sz="1400" dirty="0" err="1" smtClean="0"/>
              <a:t>nikąd</a:t>
            </a:r>
            <a:r>
              <a:rPr lang="pl-PL" sz="1400" dirty="0" smtClean="0"/>
              <a:t>?</a:t>
            </a:r>
          </a:p>
          <a:p>
            <a:pPr eaLnBrk="1" hangingPunct="1">
              <a:defRPr/>
            </a:pPr>
            <a:r>
              <a:rPr lang="pl-PL" sz="1400" dirty="0" smtClean="0"/>
              <a:t>DRABINA</a:t>
            </a:r>
          </a:p>
          <a:p>
            <a:pPr eaLnBrk="1" hangingPunct="1">
              <a:defRPr/>
            </a:pPr>
            <a:r>
              <a:rPr lang="pl-PL" sz="1400" dirty="0" smtClean="0"/>
              <a:t>DRABINA - przyrząd do wspinania się lub schodzenia w dół. </a:t>
            </a:r>
          </a:p>
          <a:p>
            <a:pPr eaLnBrk="1" hangingPunct="1">
              <a:defRPr/>
            </a:pPr>
            <a:r>
              <a:rPr lang="pl-PL" sz="1400" dirty="0" smtClean="0"/>
              <a:t>Konstrukcja, którą łatwo zdemontować lub przenieść w inne miejsce.</a:t>
            </a:r>
          </a:p>
          <a:p>
            <a:pPr eaLnBrk="1" hangingPunct="1">
              <a:defRPr/>
            </a:pPr>
            <a:r>
              <a:rPr lang="pl-PL" sz="1400" dirty="0" smtClean="0"/>
              <a:t>DRABINA - metafora etapów istnienia. </a:t>
            </a:r>
          </a:p>
          <a:p>
            <a:pPr eaLnBrk="1" hangingPunct="1">
              <a:defRPr/>
            </a:pPr>
            <a:r>
              <a:rPr lang="pl-PL" sz="1400" dirty="0" smtClean="0"/>
              <a:t>DRABINA - stopniowanie i gradacja.</a:t>
            </a:r>
          </a:p>
          <a:p>
            <a:pPr eaLnBrk="1" hangingPunct="1">
              <a:defRPr/>
            </a:pPr>
            <a:endParaRPr lang="pl-PL" sz="1400" dirty="0" smtClean="0"/>
          </a:p>
          <a:p>
            <a:pPr eaLnBrk="1" hangingPunct="1">
              <a:defRPr/>
            </a:pPr>
            <a:r>
              <a:rPr lang="pl-PL" sz="1400" dirty="0" smtClean="0"/>
              <a:t>DRABINA do... - warsztat artystyczny, </a:t>
            </a:r>
          </a:p>
          <a:p>
            <a:pPr eaLnBrk="1" hangingPunct="1">
              <a:defRPr/>
            </a:pPr>
            <a:r>
              <a:rPr lang="pl-PL" sz="1400" dirty="0" smtClean="0"/>
              <a:t>Warsztat plastyczny związany z kreowaniem indywidualnych szczebli i budowaniem instalacji artystycznej.</a:t>
            </a:r>
            <a:endParaRPr lang="pl-PL" sz="2000" dirty="0" smtClean="0"/>
          </a:p>
          <a:p>
            <a:pPr eaLnBrk="1" hangingPunct="1">
              <a:defRPr/>
            </a:pPr>
            <a:r>
              <a:rPr lang="pl-PL" sz="2000" dirty="0" smtClean="0"/>
              <a:t>Rozważania: Czym jest drabina? </a:t>
            </a:r>
          </a:p>
          <a:p>
            <a:pPr eaLnBrk="1" hangingPunct="1">
              <a:defRPr/>
            </a:pPr>
            <a:r>
              <a:rPr lang="pl-PL" sz="2000" dirty="0" smtClean="0"/>
              <a:t>Skojarzenia, myśli, powiedzenia z drabiną i szczeblami związane.</a:t>
            </a:r>
          </a:p>
          <a:p>
            <a:pPr eaLnBrk="1" hangingPunct="1">
              <a:defRPr/>
            </a:pPr>
            <a:r>
              <a:rPr lang="pl-PL" sz="2000" dirty="0" smtClean="0"/>
              <a:t>Rysowanie, malowanie istoty rozumienia drabiny: poetyckie, symboliczne, metaforyczne rozumienia tego słowa - pojęcia.</a:t>
            </a:r>
          </a:p>
          <a:p>
            <a:pPr eaLnBrk="1" hangingPunct="1">
              <a:defRPr/>
            </a:pPr>
            <a:r>
              <a:rPr lang="pl-PL" sz="2000" dirty="0" smtClean="0"/>
              <a:t>Nadawanie indywidualnego charakteru szczeblom drabiny - malarstwo.</a:t>
            </a:r>
          </a:p>
          <a:p>
            <a:pPr eaLnBrk="1" hangingPunct="1">
              <a:defRPr/>
            </a:pPr>
            <a:r>
              <a:rPr lang="pl-PL" sz="2000" dirty="0" smtClean="0"/>
              <a:t>Budowanie instalacji "DRABINA </a:t>
            </a:r>
            <a:r>
              <a:rPr lang="pl-PL" sz="2000" smtClean="0"/>
              <a:t>do...".</a:t>
            </a:r>
            <a:endParaRPr lang="pl-PL" sz="2000" dirty="0" smtClean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0609" y="548680"/>
            <a:ext cx="4146814" cy="198221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490538"/>
          </a:xfrm>
        </p:spPr>
        <p:txBody>
          <a:bodyPr/>
          <a:lstStyle/>
          <a:p>
            <a:pPr eaLnBrk="1" hangingPunct="1"/>
            <a:r>
              <a:rPr lang="pl-PL" sz="3200" b="1" smtClean="0"/>
              <a:t>Publikacje </a:t>
            </a:r>
            <a:r>
              <a:rPr lang="pl-PL" sz="3200" smtClean="0"/>
              <a:t> prof. Wiesław Karolak</a:t>
            </a:r>
            <a:r>
              <a:rPr lang="pl-PL" smtClean="0"/>
              <a:t/>
            </a:r>
            <a:br>
              <a:rPr lang="pl-PL" smtClean="0"/>
            </a:br>
            <a:endParaRPr lang="pl-PL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692150"/>
            <a:ext cx="8435975" cy="5434013"/>
          </a:xfrm>
        </p:spPr>
        <p:txBody>
          <a:bodyPr/>
          <a:lstStyle/>
          <a:p>
            <a:pPr eaLnBrk="1" hangingPunct="1">
              <a:defRPr/>
            </a:pPr>
            <a:r>
              <a:rPr lang="pl-PL" sz="1600" dirty="0" smtClean="0"/>
              <a:t>Karolak W., </a:t>
            </a:r>
            <a:r>
              <a:rPr lang="pl-PL" sz="1600" dirty="0" err="1" smtClean="0"/>
              <a:t>Handford</a:t>
            </a:r>
            <a:r>
              <a:rPr lang="pl-PL" sz="1600" dirty="0" smtClean="0"/>
              <a:t> O. (2011), Collage w twórczym rozwoju i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Warszawa: APS.</a:t>
            </a:r>
          </a:p>
          <a:p>
            <a:pPr eaLnBrk="1" hangingPunct="1">
              <a:defRPr/>
            </a:pPr>
            <a:r>
              <a:rPr lang="pl-PL" sz="1600" dirty="0" smtClean="0"/>
              <a:t>Karolak W. (red.) (2011), ARTETERAPIA. Od rozważań nad teorią do zastosowań praktycznych, Łódź: AHE.</a:t>
            </a:r>
          </a:p>
          <a:p>
            <a:pPr eaLnBrk="1" hangingPunct="1">
              <a:defRPr/>
            </a:pPr>
            <a:r>
              <a:rPr lang="pl-PL" sz="1600" dirty="0" smtClean="0"/>
              <a:t>Karolak W. (2010), ARTETERAPIE. Terapie za pomocą języka wizualnego. Warszawa: APS.</a:t>
            </a:r>
          </a:p>
          <a:p>
            <a:pPr eaLnBrk="1" hangingPunct="1">
              <a:defRPr/>
            </a:pPr>
            <a:r>
              <a:rPr lang="pl-PL" sz="1600" dirty="0" smtClean="0"/>
              <a:t>Karolak W., </a:t>
            </a:r>
            <a:r>
              <a:rPr lang="pl-PL" sz="1600" dirty="0" err="1" smtClean="0"/>
              <a:t>Handford</a:t>
            </a:r>
            <a:r>
              <a:rPr lang="pl-PL" sz="1600" dirty="0" smtClean="0"/>
              <a:t> O. (2009), PORTRETY i MASKI, Łódź: AHE.</a:t>
            </a:r>
          </a:p>
          <a:p>
            <a:pPr eaLnBrk="1" hangingPunct="1">
              <a:defRPr/>
            </a:pPr>
            <a:r>
              <a:rPr lang="pl-PL" sz="1600" dirty="0" smtClean="0"/>
              <a:t>Karolak W., </a:t>
            </a:r>
            <a:r>
              <a:rPr lang="pl-PL" sz="1600" dirty="0" err="1" smtClean="0"/>
              <a:t>Handford</a:t>
            </a:r>
            <a:r>
              <a:rPr lang="pl-PL" sz="1600" dirty="0" smtClean="0"/>
              <a:t> O. (2008), ZABAWA (z) PRZEDMIOTAMI, Łódź: WSHE.</a:t>
            </a:r>
          </a:p>
          <a:p>
            <a:pPr eaLnBrk="1" hangingPunct="1">
              <a:defRPr/>
            </a:pPr>
            <a:r>
              <a:rPr lang="pl-PL" sz="1600" dirty="0" smtClean="0"/>
              <a:t>Karolak W. (2008), RYSUNEK w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(II wydanie uzupełnione), Łódź: WSHE.</a:t>
            </a:r>
          </a:p>
          <a:p>
            <a:pPr eaLnBrk="1" hangingPunct="1">
              <a:defRPr/>
            </a:pPr>
            <a:r>
              <a:rPr lang="pl-PL" sz="1600" dirty="0" smtClean="0"/>
              <a:t>Karolak W., </a:t>
            </a:r>
            <a:r>
              <a:rPr lang="pl-PL" sz="1600" dirty="0" err="1" smtClean="0"/>
              <a:t>Handford</a:t>
            </a:r>
            <a:r>
              <a:rPr lang="pl-PL" sz="1600" dirty="0" smtClean="0"/>
              <a:t> O. (2008), MANDALA w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Łódź: WSHE.</a:t>
            </a:r>
          </a:p>
          <a:p>
            <a:pPr eaLnBrk="1" hangingPunct="1">
              <a:defRPr/>
            </a:pPr>
            <a:r>
              <a:rPr lang="pl-PL" sz="1600" dirty="0" smtClean="0"/>
              <a:t>Karolak W., </a:t>
            </a:r>
            <a:r>
              <a:rPr lang="pl-PL" sz="1600" dirty="0" err="1" smtClean="0"/>
              <a:t>Handford</a:t>
            </a:r>
            <a:r>
              <a:rPr lang="pl-PL" sz="1600" dirty="0" smtClean="0"/>
              <a:t> O. (2007), BAJKA w twórczym rozwoju i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Łódź: WSHE.</a:t>
            </a:r>
          </a:p>
          <a:p>
            <a:pPr eaLnBrk="1" hangingPunct="1">
              <a:defRPr/>
            </a:pPr>
            <a:r>
              <a:rPr lang="pl-PL" sz="1600" dirty="0" smtClean="0"/>
              <a:t>Karolak W. (2006), MAPPING w twórczym samorozwoju i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Łódź: WSHE.</a:t>
            </a:r>
          </a:p>
          <a:p>
            <a:pPr eaLnBrk="1" hangingPunct="1">
              <a:defRPr/>
            </a:pPr>
            <a:r>
              <a:rPr lang="pl-PL" sz="1600" dirty="0" smtClean="0"/>
              <a:t>Karolak W. (2005), RYSUNEK w </a:t>
            </a:r>
            <a:r>
              <a:rPr lang="pl-PL" sz="1600" dirty="0" err="1" smtClean="0"/>
              <a:t>arteterapii</a:t>
            </a:r>
            <a:r>
              <a:rPr lang="pl-PL" sz="1600" dirty="0" smtClean="0"/>
              <a:t>, Łódź: WSHE Łódź.</a:t>
            </a:r>
          </a:p>
          <a:p>
            <a:pPr eaLnBrk="1" hangingPunct="1">
              <a:defRPr/>
            </a:pPr>
            <a:r>
              <a:rPr lang="pl-PL" sz="1600" dirty="0" smtClean="0"/>
              <a:t>Karolak W. (2005), Warsztaty twórcze – warsztaty artystyczne, Kielce: JEDNOŚĆ.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600" dirty="0" smtClean="0"/>
              <a:t>Publikacje prof. Wiesław Karolak w Internecie:</a:t>
            </a:r>
            <a:endParaRPr lang="pl-PL" sz="1600" dirty="0" smtClean="0">
              <a:solidFill>
                <a:srgbClr val="002060"/>
              </a:solidFill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>
                <a:solidFill>
                  <a:srgbClr val="002060"/>
                </a:solidFill>
                <a:hlinkClick r:id="rId2"/>
              </a:rPr>
              <a:t>www.liscie.asp.lodz.pl</a:t>
            </a:r>
            <a:r>
              <a:rPr lang="pl-PL" sz="1400" dirty="0" smtClean="0">
                <a:solidFill>
                  <a:srgbClr val="002060"/>
                </a:solidFill>
              </a:rPr>
              <a:t>, </a:t>
            </a:r>
            <a:r>
              <a:rPr lang="pl-PL" sz="1400" dirty="0" smtClean="0">
                <a:solidFill>
                  <a:srgbClr val="002060"/>
                </a:solidFill>
                <a:hlinkClick r:id="rId3"/>
              </a:rPr>
              <a:t>www.mops.asp.lodz.pl</a:t>
            </a:r>
            <a:r>
              <a:rPr lang="pl-PL" sz="1400" dirty="0" smtClean="0">
                <a:solidFill>
                  <a:srgbClr val="002060"/>
                </a:solidFill>
              </a:rPr>
              <a:t>, </a:t>
            </a:r>
            <a:r>
              <a:rPr lang="pl-PL" sz="1400" dirty="0" smtClean="0">
                <a:solidFill>
                  <a:srgbClr val="002060"/>
                </a:solidFill>
                <a:hlinkClick r:id="rId4"/>
              </a:rPr>
              <a:t>www.landart.asp.lodz.pl</a:t>
            </a:r>
            <a:r>
              <a:rPr lang="pl-PL" sz="1400" dirty="0" smtClean="0">
                <a:solidFill>
                  <a:srgbClr val="002060"/>
                </a:solidFill>
              </a:rPr>
              <a:t>, www.recyklingart.asp.lodz.pl , </a:t>
            </a:r>
            <a:r>
              <a:rPr lang="pl-PL" sz="1400" dirty="0" smtClean="0">
                <a:hlinkClick r:id="rId5"/>
              </a:rPr>
              <a:t>www.projektdrabina.ahe.lodz.pl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6"/>
              </a:rPr>
              <a:t>www.projekt.portret.asp.lodz.pl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7"/>
              </a:rPr>
              <a:t> www.projekt.podloga.asp.lodz.pl</a:t>
            </a:r>
            <a:r>
              <a:rPr lang="pl-PL" sz="1400" dirty="0" smtClean="0"/>
              <a:t>, </a:t>
            </a:r>
            <a:r>
              <a:rPr lang="pl-PL" sz="1400" u="sng" dirty="0" smtClean="0">
                <a:solidFill>
                  <a:srgbClr val="002060"/>
                </a:solidFill>
              </a:rPr>
              <a:t>www.projekt.ksiazkatelefoniczna.asp.lodz.pl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/>
              <a:t>Nowe Projekty w INTERNECIE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>
                <a:hlinkClick r:id="rId8"/>
              </a:rPr>
              <a:t>www.resztki.asp.lodz.pl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9"/>
              </a:rPr>
              <a:t>www.tkaniny.asp.lodz.pl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10"/>
              </a:rPr>
              <a:t>www.warzywaiowoce.asp.lodz.pl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11"/>
              </a:rPr>
              <a:t>www.plasticfantastic.asp.lodz.pl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12"/>
              </a:rPr>
              <a:t>www.monalisa.asp.lodz.pl</a:t>
            </a:r>
            <a:r>
              <a:rPr lang="pl-PL" sz="1400" dirty="0" smtClean="0"/>
              <a:t>, www.redesign.asp.lodz.pl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>
                <a:hlinkClick r:id="rId13"/>
              </a:rPr>
              <a:t>www.transformacje.asp.lodz.pl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14"/>
              </a:rPr>
              <a:t>http://www.redesign-krzesla.asp.lodz.pl/</a:t>
            </a:r>
            <a:r>
              <a:rPr lang="pl-PL" sz="1400" dirty="0" smtClean="0"/>
              <a:t>, </a:t>
            </a:r>
            <a:r>
              <a:rPr lang="pl-PL" sz="1400" dirty="0" smtClean="0">
                <a:hlinkClick r:id="rId15"/>
              </a:rPr>
              <a:t>http://www.mandala-talerz.asp.lodz.pl/</a:t>
            </a:r>
            <a:r>
              <a:rPr lang="pl-PL" sz="1400" dirty="0" smtClean="0"/>
              <a:t>, </a:t>
            </a:r>
            <a:r>
              <a:rPr lang="pl-PL" sz="1400" u="sng" dirty="0" smtClean="0">
                <a:solidFill>
                  <a:srgbClr val="002060"/>
                </a:solidFill>
              </a:rPr>
              <a:t>http://www.landart-dzieci.asp.lodz.pl/index.html, http://www.makulatura.asp.lodz.pl/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pl-PL" sz="1400" dirty="0" smtClean="0">
                <a:solidFill>
                  <a:srgbClr val="002060"/>
                </a:solidFill>
                <a:hlinkClick r:id="rId16"/>
              </a:rPr>
              <a:t>http://www.czlowiekkomputerowy.asp.lodz.pl/</a:t>
            </a:r>
            <a:r>
              <a:rPr lang="pl-PL" sz="1400" dirty="0" smtClean="0">
                <a:solidFill>
                  <a:srgbClr val="002060"/>
                </a:solidFill>
              </a:rPr>
              <a:t>, </a:t>
            </a:r>
            <a:r>
              <a:rPr lang="pl-PL" sz="1400" dirty="0" smtClean="0">
                <a:solidFill>
                  <a:srgbClr val="002060"/>
                </a:solidFill>
                <a:hlinkClick r:id="rId17"/>
              </a:rPr>
              <a:t>http://www.drewno.asp.lodz.pl/</a:t>
            </a:r>
            <a:r>
              <a:rPr lang="pl-PL" sz="1400" dirty="0" smtClean="0">
                <a:solidFill>
                  <a:srgbClr val="002060"/>
                </a:solidFill>
              </a:rPr>
              <a:t>,                                             http://www.czlowiek-x7.asp.lodz.pl/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250825" y="3141663"/>
            <a:ext cx="8518525" cy="1143000"/>
          </a:xfrm>
        </p:spPr>
        <p:txBody>
          <a:bodyPr/>
          <a:lstStyle/>
          <a:p>
            <a:pPr algn="l" eaLnBrk="1" hangingPunct="1"/>
            <a:r>
              <a:rPr lang="pl-PL" sz="2400" smtClean="0"/>
              <a:t>1. Biblia w obrazach, obrazkach i obrazeczkach – projekt integrujący treści z języka polskiego, religii i plastyki.  </a:t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>2. POMPEJA PROJEKT - projekt integrujący treści z historii, plastyki, muzyki. </a:t>
            </a:r>
            <a:br>
              <a:rPr lang="pl-PL" sz="2400" smtClean="0"/>
            </a:br>
            <a:r>
              <a:rPr lang="pl-PL" sz="2400" smtClean="0"/>
              <a:t/>
            </a:r>
            <a:br>
              <a:rPr lang="pl-PL" sz="2400" smtClean="0"/>
            </a:br>
            <a:r>
              <a:rPr lang="pl-PL" sz="2400" smtClean="0"/>
              <a:t>3. Jak obchodzony jest karnawał na świecie -  projekt integrujący treści z plastyki, muzyki, historii, religii i poruszający zagadnienie wielokulturowości.  </a:t>
            </a:r>
            <a:br>
              <a:rPr lang="pl-PL" sz="2400" smtClean="0"/>
            </a:br>
            <a:r>
              <a:rPr lang="pl-PL" sz="2400" smtClean="0"/>
              <a:t>                                                       </a:t>
            </a:r>
            <a:br>
              <a:rPr lang="pl-PL" sz="2400" smtClean="0"/>
            </a:br>
            <a:r>
              <a:rPr lang="pl-PL" sz="2400" smtClean="0"/>
              <a:t>4. Starożytna Grecja, Rzym, Średniowiecze – projekty integrujące treści z języka polskiego, historii, plastyki, muzyki.   </a:t>
            </a:r>
            <a:br>
              <a:rPr lang="pl-PL" sz="2400" smtClean="0"/>
            </a:br>
            <a:r>
              <a:rPr lang="pl-PL" sz="2400" smtClean="0"/>
              <a:t> </a:t>
            </a:r>
            <a:br>
              <a:rPr lang="pl-PL" sz="2400" smtClean="0"/>
            </a:br>
            <a:r>
              <a:rPr lang="pl-PL" sz="2400" smtClean="0"/>
              <a:t>5. Jak  poeci piszą o sztuce – dzieła sztuki oraz wiersze Wisławy Szymborskiej i Juliana Przybosia nimi inspirowane.                                                                                                         </a:t>
            </a:r>
            <a:br>
              <a:rPr lang="pl-PL" sz="2400" smtClean="0"/>
            </a:br>
            <a:endParaRPr lang="pl-PL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750" y="3213100"/>
            <a:ext cx="82296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6. Przewodnik po moim mieście- TORUŃ – GOTYK NA DOTYK.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7. Mapa pięknych miejsc w Europie.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8. Jak przedstawiano drzewo w sztuce – prezentacja dzieł sztuki oraz własna interpretacja plastyczna z zastosowaniem różnych technik: fotografia, malarstwo, rysunek, kolaż, forma przestrzenna, grafika komputerowa.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9. Sztuka kocha Ikara – jak przedstawiano mit o Dedalu i Ikarze w sztuce europejskiej. 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sz="2700" dirty="0" smtClean="0"/>
              <a:t>10. Projekty realizowane z wykorzystaniem wystaw w muzeach, instytucjach kultury, np. projekt Symbolika barw w różnych kulturach wykorzystujący wystawę w toruńskim Muzeum Etnograficznym „ Biały, czerwony, czarny. Symbolika barw” </a:t>
            </a:r>
            <a:br>
              <a:rPr lang="pl-PL" sz="2700" dirty="0" smtClean="0"/>
            </a:br>
            <a:r>
              <a:rPr lang="pl-PL" sz="2700" dirty="0" smtClean="0"/>
              <a:t/>
            </a:r>
            <a:br>
              <a:rPr lang="pl-PL" sz="27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536</Words>
  <Application>Microsoft Office PowerPoint</Application>
  <PresentationFormat>Pokaz na ekranie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Calibri</vt:lpstr>
      <vt:lpstr>Arial</vt:lpstr>
      <vt:lpstr>Aharoni</vt:lpstr>
      <vt:lpstr>Motyw pakietu Office</vt:lpstr>
      <vt:lpstr>   EDU-ART  MIX  czyli  edukacyjne projekty artystyczne   </vt:lpstr>
      <vt:lpstr>Projekt to metoda nauczania a nie cel!   Projekt może być metodą                    na osiąganie celów zawartych w podstawie programowej</vt:lpstr>
      <vt:lpstr>  •tematyka projektów powinna być zaczerpnięta z otaczającej rzeczywistości  ucznia;  • stawiajmy na samodzielność uczniów w formułowaniu lub doprecyzowaniu tematyki projektu;  • projektujmy realnie – ustalajmy możliwe do realizacji kryteria sukcesu;  • uczmy się krok po kroku - zaczynajmy od małego projektu, przechodźmy do dużego w miarę możliwości;  • projekt powinien być dla każdego ucznia – każdy uczeń może wykonać  zadanie w zespole projektowym;  • proces tworzenia projektu jest tak samo ważny jak efekt końcowy • zadbajmy o publiczną prezentacje – uczniowie powinni uczyć się jak prezentować w interesujący sposób efekty swojej pracy  •nie wykluczajmy nikogo z projektu, dlatego, że czegoś nie wie lub nie potrafi •nie dzielmy uczniów na lepszych lub gorszych •każdy z nas ma prawo do popełniania błędów</vt:lpstr>
      <vt:lpstr>Slajd 4</vt:lpstr>
      <vt:lpstr>Slajd 5</vt:lpstr>
      <vt:lpstr>Publikacje  prof. Wiesław Karolak </vt:lpstr>
      <vt:lpstr>1. Biblia w obrazach, obrazkach i obrazeczkach – projekt integrujący treści z języka polskiego, religii i plastyki.    2. POMPEJA PROJEKT - projekt integrujący treści z historii, plastyki, muzyki.   3. Jak obchodzony jest karnawał na świecie -  projekt integrujący treści z plastyki, muzyki, historii, religii i poruszający zagadnienie wielokulturowości.                                                           4. Starożytna Grecja, Rzym, Średniowiecze – projekty integrujące treści z języka polskiego, historii, plastyki, muzyki.      5. Jak  poeci piszą o sztuce – dzieła sztuki oraz wiersze Wisławy Szymborskiej i Juliana Przybosia nimi inspirowane.                                                                                                          </vt:lpstr>
      <vt:lpstr>  6. Przewodnik po moim mieście- TORUŃ – GOTYK NA DOTYK.  7. Mapa pięknych miejsc w Europie.  8. Jak przedstawiano drzewo w sztuce – prezentacja dzieł sztuki oraz własna interpretacja plastyczna z zastosowaniem różnych technik: fotografia, malarstwo, rysunek, kolaż, forma przestrzenna, grafika komputerowa.  9. Sztuka kocha Ikara – jak przedstawiano mit o Dedalu i Ikarze w sztuce europejskiej.   10. Projekty realizowane z wykorzystaniem wystaw w muzeach, instytucjach kultury, np. projekt Symbolika barw w różnych kulturach wykorzystujący wystawę w toruńskim Muzeum Etnograficznym „ Biały, czerwony, czarny. Symbolika barw”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Anita Przybyszewska – Pietrasiak nauczyciel plastyki w Szkole Podstawowej 28 w Toruniu Doradca metodyczny plastyki i muzyki CKU TODM i DN   EDU-ART  MIX czyli edukacyjne projekty artystyczne:  plastyka + muzyka + język polski + historia.</dc:title>
  <dc:creator>Anita Przybyszewska - Pietrasiak</dc:creator>
  <cp:lastModifiedBy>Tomasz Lutkiewicz</cp:lastModifiedBy>
  <cp:revision>7</cp:revision>
  <dcterms:created xsi:type="dcterms:W3CDTF">2017-10-12T07:41:48Z</dcterms:created>
  <dcterms:modified xsi:type="dcterms:W3CDTF">2017-11-29T13:08:36Z</dcterms:modified>
</cp:coreProperties>
</file>